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8"/>
  </p:notesMasterIdLst>
  <p:sldIdLst>
    <p:sldId id="259" r:id="rId5"/>
    <p:sldId id="306" r:id="rId6"/>
    <p:sldId id="308" r:id="rId7"/>
    <p:sldId id="311" r:id="rId8"/>
    <p:sldId id="316" r:id="rId9"/>
    <p:sldId id="313" r:id="rId10"/>
    <p:sldId id="309" r:id="rId11"/>
    <p:sldId id="315" r:id="rId12"/>
    <p:sldId id="317" r:id="rId13"/>
    <p:sldId id="318" r:id="rId14"/>
    <p:sldId id="310" r:id="rId15"/>
    <p:sldId id="260" r:id="rId16"/>
    <p:sldId id="304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3"/>
    <a:srgbClr val="FFB81C"/>
    <a:srgbClr val="ED6841"/>
    <a:srgbClr val="00A6D7"/>
    <a:srgbClr val="01B8C9"/>
    <a:srgbClr val="0176C2"/>
    <a:srgbClr val="0066A2"/>
    <a:srgbClr val="009B77"/>
    <a:srgbClr val="E03C31"/>
    <a:srgbClr val="6F1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1C6FE-5045-6894-DE82-A37E6D32F349}" v="95" dt="2023-06-06T08:25:30.630"/>
    <p1510:client id="{1F233C68-58ED-729D-8BAE-E97044DB6530}" v="104" dt="2023-06-06T08:20:33.347"/>
    <p1510:client id="{2C08235E-4D58-C94B-83C0-082A31A8762A}" v="1363" dt="2023-06-06T08:43:26.588"/>
    <p1510:client id="{2F253884-1EEC-2639-3979-89EF61828AB1}" v="67" dt="2023-06-06T08:15:56.912"/>
    <p1510:client id="{D687391F-B17A-2BBC-ADEC-86E59294EFA0}" v="10" dt="2023-06-06T08:20:43.486"/>
    <p1510:client id="{E983A72A-77E1-4F4A-A871-490D67D917DC}" v="166" dt="2023-06-06T07:52:02.207"/>
    <p1510:client id="{F5AA9666-3B96-E0CF-9A74-3D172063FF0E}" v="57" dt="2023-06-06T07:29:13.57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Titelpagina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6CC24A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D23CA7-B714-F332-A930-4EEABC49D6EE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282F758C-96DE-F79E-CD62-0B2C71EB8DD2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84A1054A-835A-C9BB-159A-809E2EAB0F8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4144EA5-CF99-EB22-6C4D-97CC3E00AB0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FA3DBEB-FA6A-A824-8378-185A74F362AD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84CC8CBA-2A39-98BA-EAFD-C34D1DCCF6C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17B39B0E-5B0D-9927-CB9C-3AB8F125BCF2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87A485E7-0741-2520-D249-49A0FF67384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2900FD93-92E2-98B0-45A1-C220948BFEE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D448D5AB-56AC-5B42-0D8E-3443A5F60CD0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85756472-E828-6430-CCC0-6164D5B45FD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FE1129FB-C814-9D9A-23A2-C699AF1B92E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4ED0B218-B1D0-83F3-560E-EB4E31E0513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E3203B8-0FF6-D429-F346-6D8EB1C63F75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Titelpagina</a:t>
            </a:r>
            <a:r>
              <a:rPr>
                <a:solidFill>
                  <a:schemeClr val="tx1"/>
                </a:solidFill>
              </a:rPr>
              <a:t> + </a:t>
            </a:r>
            <a:r>
              <a:rPr err="1">
                <a:solidFill>
                  <a:schemeClr val="tx1"/>
                </a:solidFill>
              </a:rPr>
              <a:t>Beeld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11DCFD-0159-AE1A-74A4-6421C93D139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8F5EF41-2E54-5354-9531-AF622601B9ED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06A86CF-9424-136E-D661-F00A29D2AD5D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FD09A7B4-97BD-AE6D-2D9D-C23E16ED7D86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A5B95626-60F9-2A08-3458-9F401F0C32F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205DB2E-CB2B-69A3-102C-E05AC693B9EB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9BEADB96-0737-9487-98CC-51CFA6240793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6709527F-CFBE-58E7-CA48-56B547274A3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331EC64-2F97-77BC-4526-3A6CFC43AA5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317057E-4991-CBBD-5019-C8D0E27D7D02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16D2C72-4B24-5382-6C7F-E78749A8B470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8481F94D-DB3E-D629-42F1-9B411934EB0F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3A115000-AE9E-43DD-5A35-BCB2527E32B8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AA5EA87A-1F05-6B5A-62FA-12C5F86B4E6F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Alleen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titel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E6D7CA-9B46-E46C-4222-84903804194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774D29EA-407C-4524-6C19-F737EE7699ED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C64BF20-4BC3-FA04-C40E-D888551904E9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C4A19F5E-D5B5-6F9D-BE70-820A390364A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093F9051-E1B6-92A9-8DA0-E47F12B53FDC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B3B4B1D-DA21-F8F5-C036-D0B299E483E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AB3007CB-EB9C-A432-8151-C9442B931E40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CAB154C-089A-A075-1805-29C1C2E70E5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4975C522-E3F7-761C-A193-701C081C30E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D620E3A-4A5E-11A5-8454-25937019C344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C0F68169-6A7C-1331-DF1A-C1CAD0E849A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0B2556FE-2BDA-7278-70CF-4B41F0FBF310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5285EFF-69DC-6DB0-81B1-5EF3809004B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A11A2BD-88AD-B54E-F524-3A40D203284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4394"/>
            <a:ext cx="5415669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Tekst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7606E3-5A65-5FC6-0F33-5B19C2F9C37D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9E2278B-0776-BB2D-6677-4E104E3A822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ADFB4AB-E027-3F09-C483-BFEAD5D8984E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C761F62-739D-9655-0498-504DD7E9B272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5BF9CAEB-5882-EB26-8ADA-2832D38D0932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3C1F6A6C-315F-A29A-2454-A4FDE962B3D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2B102860-4CFC-3DA2-94A0-0275EE0CC171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7B6346ED-FE56-9698-D104-AB68843C7989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523C3F3A-E7FE-8FFD-831B-536D27193C5F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B53881C8-8D0E-1FAA-C91E-877D30464898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FA222B2-0F79-D9B3-8D69-966428708B2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52459A5-C7E3-423B-467D-1169062E280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3EC423D-7B54-EAEE-6AA2-4DCA2EBC295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2EE6D85D-9180-4FFB-4E4B-AEF2E7949CE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Logo (</a:t>
            </a:r>
            <a:r>
              <a:rPr err="1">
                <a:solidFill>
                  <a:schemeClr val="tx1"/>
                </a:solidFill>
              </a:rPr>
              <a:t>Animatie</a:t>
            </a:r>
            <a:r>
              <a:rPr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1A80FD-2CA8-17DE-01B0-6834BDEB2B59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E531BAD-BA54-79AF-6F09-ECD85125907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3E21D9E-B033-D6A4-2D4E-E7C3BC29BE32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DA896D7E-3E7D-EA59-E08E-7F161441EE2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7E43984-F384-F21F-8469-814149357BE3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B9CBF6C-D7DD-1FBA-8852-88B5A45D4E8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95ED7A00-2015-D1DF-BDC2-BA453CBE00A3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72B6209-AB0F-2555-7997-A009584D9170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A3F1C66E-0988-F08B-6891-5B3CEE7B4D23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ECB7149-7397-4F1A-9988-31CC388F30A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12E5B67E-9451-EB66-CA14-C55DA04B297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53BE5A4-4F6E-F73A-9845-474C05C13CD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93657350-B9B4-CCAE-FD7B-7396D49059F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B25C5D61-CA3C-BBBC-335F-C9BEC78AA08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74" r:id="rId4"/>
    <p:sldLayoutId id="2147483654" r:id="rId5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698500" y="2854510"/>
            <a:ext cx="3729203" cy="22776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/>
              <a:t>Anne Versleijen – 4542983</a:t>
            </a:r>
          </a:p>
          <a:p>
            <a:r>
              <a:rPr lang="nl-NL"/>
              <a:t>Christine Martin – 5603463</a:t>
            </a:r>
          </a:p>
          <a:p>
            <a:r>
              <a:rPr lang="nl-NL"/>
              <a:t>David Haasnoot – 4897900</a:t>
            </a:r>
          </a:p>
          <a:p>
            <a:r>
              <a:rPr lang="nl-NL"/>
              <a:t>Dwiva Anbiya Taruna – 5849578</a:t>
            </a:r>
          </a:p>
          <a:p>
            <a:r>
              <a:rPr lang="nl-NL"/>
              <a:t>Thomas Poort – 4715500</a:t>
            </a:r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xfrm>
            <a:off x="698498" y="1413982"/>
            <a:ext cx="3729206" cy="11979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lang="nl-NL"/>
              <a:t>Group 5 </a:t>
            </a:r>
          </a:p>
          <a:p>
            <a:r>
              <a:rPr lang="nl-NL"/>
              <a:t>Callantsoog</a:t>
            </a:r>
            <a:endParaRPr/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t>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2A58D7-E152-EB3B-2C6D-C1AC901C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21" y="3306"/>
            <a:ext cx="6119648" cy="68513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B1E5-EF5E-AF02-7E9E-6BD0564C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GB"/>
              <a:t>Hydraulic System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BF0993-79CB-9286-08C9-9FCE2C86F004}"/>
              </a:ext>
            </a:extLst>
          </p:cNvPr>
          <p:cNvSpPr txBox="1">
            <a:spLocks/>
          </p:cNvSpPr>
          <p:nvPr/>
        </p:nvSpPr>
        <p:spPr>
          <a:xfrm>
            <a:off x="698499" y="1319358"/>
            <a:ext cx="1742042" cy="31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rmAutofit fontScale="85000" lnSpcReduction="10000"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sz="1800"/>
              <a:t>Proposed System</a:t>
            </a:r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820FCE7-D889-E37E-1BF8-E954AC2C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25" y="-6739"/>
            <a:ext cx="6383043" cy="68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372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5C43-43B9-A9D1-2FB1-0BF24A7A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CF800-1FFB-BECE-540A-90C22601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</a:rPr>
              <a:t>Water board (client)</a:t>
            </a:r>
          </a:p>
          <a:p>
            <a:r>
              <a:rPr lang="en-US">
                <a:solidFill>
                  <a:schemeClr val="tx1"/>
                </a:solidFill>
              </a:rPr>
              <a:t>Impact: current system simplified, reduced risk of damaging floods in the future </a:t>
            </a:r>
          </a:p>
          <a:p>
            <a:r>
              <a:rPr lang="en-US">
                <a:solidFill>
                  <a:schemeClr val="tx1"/>
                </a:solidFill>
              </a:rPr>
              <a:t>Actions: implement new distribution system while maintaining relationship with farmers (and other stakeholders)</a:t>
            </a:r>
            <a:endParaRPr lang="en-US" b="1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</a:rPr>
              <a:t>Farmers</a:t>
            </a:r>
          </a:p>
          <a:p>
            <a:r>
              <a:rPr lang="en-US">
                <a:solidFill>
                  <a:schemeClr val="tx1"/>
                </a:solidFill>
              </a:rPr>
              <a:t>Impact: </a:t>
            </a:r>
            <a:r>
              <a:rPr lang="en-US"/>
              <a:t>75.83 hectares in NW region no longer receives desired water levels, reduction of flooding and subsequent damage to crops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Actions: continue regulating own water levels, adjust farming practices, land use change (leasing, selling, relocation)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</a:rPr>
              <a:t>Any adopted plan should be implemented in cooperation with farmers (and other residents of </a:t>
            </a:r>
            <a:r>
              <a:rPr lang="en-US" i="1" err="1">
                <a:solidFill>
                  <a:schemeClr val="tx1"/>
                </a:solidFill>
              </a:rPr>
              <a:t>Callantsoog</a:t>
            </a:r>
            <a:r>
              <a:rPr lang="en-US" i="1">
                <a:solidFill>
                  <a:schemeClr val="tx1"/>
                </a:solidFill>
              </a:rPr>
              <a:t>) to better predict/prepare for impacts of and reactions to the system change.</a:t>
            </a:r>
          </a:p>
        </p:txBody>
      </p:sp>
    </p:spTree>
    <p:extLst>
      <p:ext uri="{BB962C8B-B14F-4D97-AF65-F5344CB8AC3E}">
        <p14:creationId xmlns:p14="http://schemas.microsoft.com/office/powerpoint/2010/main" val="33166989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en-US"/>
              <a:t> Strategies to develop solution</a:t>
            </a:r>
            <a:endParaRPr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/>
              <a:t>New water decree levels:</a:t>
            </a:r>
          </a:p>
          <a:p>
            <a:pPr marL="537845" lvl="5">
              <a:buFont typeface="Arial" panose="020B0604020202020204" pitchFamily="34" charset="0"/>
              <a:buChar char="•"/>
            </a:pPr>
            <a:r>
              <a:rPr lang="en-US"/>
              <a:t>Decide on feasible levels to test </a:t>
            </a:r>
          </a:p>
          <a:p>
            <a:pPr marL="537845" lvl="5">
              <a:buFont typeface="Arial" panose="020B0604020202020204" pitchFamily="34" charset="0"/>
              <a:buChar char="•"/>
            </a:pPr>
            <a:r>
              <a:rPr lang="en-US"/>
              <a:t>Run SOBEK simulation with these new levels</a:t>
            </a:r>
          </a:p>
          <a:p>
            <a:pPr marL="537845" lvl="5">
              <a:buFont typeface="Arial" panose="020B0604020202020204" pitchFamily="34" charset="0"/>
              <a:buChar char="•"/>
            </a:pPr>
            <a:r>
              <a:rPr lang="en-US"/>
              <a:t>Check new water decree is feasible for land use -&gt; Make groundwater model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/>
              <a:t>New water storage areas:</a:t>
            </a:r>
          </a:p>
          <a:p>
            <a:pPr marL="537845" lvl="5">
              <a:buFont typeface="Arial" panose="020B0604020202020204" pitchFamily="34" charset="0"/>
              <a:buChar char="•"/>
            </a:pPr>
            <a:r>
              <a:rPr lang="en-US"/>
              <a:t>Incorporate into the SOBEK model</a:t>
            </a:r>
          </a:p>
          <a:p>
            <a:pPr marL="537845" lvl="5">
              <a:buFont typeface="Arial" panose="020B0604020202020204" pitchFamily="34" charset="0"/>
              <a:buChar char="•"/>
            </a:pPr>
            <a:endParaRPr lang="en-US"/>
          </a:p>
          <a:p>
            <a:pPr marL="537845" lvl="5">
              <a:buFont typeface="Arial" panose="020B0604020202020204" pitchFamily="34" charset="0"/>
              <a:buChar char="•"/>
            </a:pPr>
            <a:endParaRPr lang="en-US"/>
          </a:p>
          <a:p>
            <a:pPr lvl="2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</a:p>
        </p:txBody>
      </p:sp>
      <p:sp>
        <p:nvSpPr>
          <p:cNvPr id="34" name="Ondertitel 33">
            <a:extLst>
              <a:ext uri="{FF2B5EF4-FFF2-40B4-BE49-F238E27FC236}">
                <a16:creationId xmlns:a16="http://schemas.microsoft.com/office/drawing/2014/main" id="{55F2191D-2484-4649-8731-A1464E3FA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7A94-654E-996F-4C9B-D9B1E316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Goal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96715-BB18-3802-8C9C-3C528BE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269" y="1933822"/>
            <a:ext cx="10773500" cy="3858234"/>
          </a:xfrm>
        </p:spPr>
        <p:txBody>
          <a:bodyPr lIns="0" tIns="0" rIns="0" bIns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Arial"/>
              <a:buChar char="▪"/>
            </a:pPr>
            <a:r>
              <a:rPr lang="en-ID"/>
              <a:t>Robust for the coming century</a:t>
            </a:r>
          </a:p>
          <a:p>
            <a:pPr marL="537845" lvl="1" indent="-274320">
              <a:buFont typeface="Arial"/>
              <a:buChar char="▪"/>
            </a:pPr>
            <a:r>
              <a:rPr lang="en-ID">
                <a:sym typeface="Wingdings" panose="05000000000000000000" pitchFamily="2" charset="2"/>
              </a:rPr>
              <a:t>Extra water storage north of the polder</a:t>
            </a:r>
            <a:endParaRPr lang="en-ID"/>
          </a:p>
          <a:p>
            <a:pPr marL="263525" lvl="1" indent="0">
              <a:buNone/>
            </a:pPr>
            <a:endParaRPr lang="en-ID"/>
          </a:p>
          <a:p>
            <a:pPr>
              <a:buFont typeface="Arial"/>
              <a:buChar char="▪"/>
            </a:pPr>
            <a:r>
              <a:rPr lang="en-ID">
                <a:sym typeface="Wingdings" panose="05000000000000000000" pitchFamily="2" charset="2"/>
              </a:rPr>
              <a:t>Simplified &amp; Controllable</a:t>
            </a:r>
            <a:endParaRPr lang="en-ID"/>
          </a:p>
          <a:p>
            <a:pPr marL="537845" lvl="1" indent="-274320"/>
            <a:r>
              <a:rPr lang="en-ID"/>
              <a:t>Reduce the number of water decree levels from 31 to 7</a:t>
            </a:r>
          </a:p>
          <a:p>
            <a:pPr marL="0" indent="0">
              <a:buNone/>
            </a:pPr>
            <a:endParaRPr lang="en-ID"/>
          </a:p>
          <a:p>
            <a:pPr>
              <a:buChar char="-"/>
            </a:pPr>
            <a:endParaRPr lang="en-ID"/>
          </a:p>
          <a:p>
            <a:pPr marL="0" indent="0">
              <a:buNone/>
            </a:pPr>
            <a:endParaRPr lang="en-ID"/>
          </a:p>
          <a:p>
            <a:pPr marL="0" indent="0">
              <a:buNone/>
            </a:pPr>
            <a:endParaRPr lang="en-ID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BD5A059-7C13-2522-8BC0-AAB41F0FAB31}"/>
              </a:ext>
            </a:extLst>
          </p:cNvPr>
          <p:cNvSpPr txBox="1">
            <a:spLocks/>
          </p:cNvSpPr>
          <p:nvPr/>
        </p:nvSpPr>
        <p:spPr>
          <a:xfrm>
            <a:off x="704361" y="1480530"/>
            <a:ext cx="10773500" cy="35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Design a realistic, robust, simplified and controllable system for </a:t>
            </a:r>
            <a:r>
              <a:rPr lang="en-US" err="1"/>
              <a:t>Callantsoog</a:t>
            </a:r>
            <a:r>
              <a:rPr lang="en-US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0D0548-74C5-F340-5CF5-A7C67DF752FF}"/>
              </a:ext>
            </a:extLst>
          </p:cNvPr>
          <p:cNvSpPr txBox="1">
            <a:spLocks/>
          </p:cNvSpPr>
          <p:nvPr/>
        </p:nvSpPr>
        <p:spPr>
          <a:xfrm>
            <a:off x="698499" y="1925999"/>
            <a:ext cx="10775071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2589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B1E5-EF5E-AF02-7E9E-6BD0564C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GB"/>
              <a:t>Water decree level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BF0993-79CB-9286-08C9-9FCE2C86F004}"/>
              </a:ext>
            </a:extLst>
          </p:cNvPr>
          <p:cNvSpPr txBox="1">
            <a:spLocks/>
          </p:cNvSpPr>
          <p:nvPr/>
        </p:nvSpPr>
        <p:spPr>
          <a:xfrm>
            <a:off x="698498" y="1319358"/>
            <a:ext cx="1944493" cy="31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sz="1800"/>
              <a:t>Current System</a:t>
            </a:r>
          </a:p>
          <a:p>
            <a:endParaRPr lang="en-US" sz="1800"/>
          </a:p>
        </p:txBody>
      </p:sp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AEF1773D-4C2C-E4E2-4F6E-54E7B70D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37" y="1130260"/>
            <a:ext cx="5080527" cy="56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051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43FF5-91AB-B458-CC4F-C209A84F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US"/>
              <a:t>Water decree level</a:t>
            </a:r>
          </a:p>
        </p:txBody>
      </p:sp>
      <p:pic>
        <p:nvPicPr>
          <p:cNvPr id="5" name="Afbeelding 6" descr="Afbeelding met diagram, schematisch&#10;&#10;Automatisch gegenereerde beschrijving">
            <a:extLst>
              <a:ext uri="{FF2B5EF4-FFF2-40B4-BE49-F238E27FC236}">
                <a16:creationId xmlns:a16="http://schemas.microsoft.com/office/drawing/2014/main" id="{7DC065F4-C7DB-29AA-C0BD-A263D630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61" y="1413636"/>
            <a:ext cx="6592783" cy="473983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78391D-BE30-9D01-DA53-39C9C2F4D1B3}"/>
              </a:ext>
            </a:extLst>
          </p:cNvPr>
          <p:cNvSpPr txBox="1">
            <a:spLocks/>
          </p:cNvSpPr>
          <p:nvPr/>
        </p:nvSpPr>
        <p:spPr>
          <a:xfrm>
            <a:off x="698499" y="1319358"/>
            <a:ext cx="1742042" cy="31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sz="1800"/>
              <a:t>Current System</a:t>
            </a:r>
          </a:p>
        </p:txBody>
      </p:sp>
    </p:spTree>
    <p:extLst>
      <p:ext uri="{BB962C8B-B14F-4D97-AF65-F5344CB8AC3E}">
        <p14:creationId xmlns:p14="http://schemas.microsoft.com/office/powerpoint/2010/main" val="44801134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B1E5-EF5E-AF02-7E9E-6BD0564C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GB"/>
              <a:t>Water decree level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BF0993-79CB-9286-08C9-9FCE2C86F004}"/>
              </a:ext>
            </a:extLst>
          </p:cNvPr>
          <p:cNvSpPr txBox="1">
            <a:spLocks/>
          </p:cNvSpPr>
          <p:nvPr/>
        </p:nvSpPr>
        <p:spPr>
          <a:xfrm>
            <a:off x="698498" y="1319358"/>
            <a:ext cx="1944493" cy="31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sz="1800"/>
              <a:t>Proposed System</a:t>
            </a:r>
          </a:p>
        </p:txBody>
      </p:sp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AEF1773D-4C2C-E4E2-4F6E-54E7B70D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118" y="1130260"/>
            <a:ext cx="5415565" cy="56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406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07BB5-F244-6BCD-68A6-D113D5F7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US"/>
              <a:t>Water decree level</a:t>
            </a:r>
          </a:p>
        </p:txBody>
      </p:sp>
      <p:pic>
        <p:nvPicPr>
          <p:cNvPr id="5" name="Afbeelding 5" descr="Afbeelding met diagram, schematisch&#10;&#10;Automatisch gegenereerde beschrijving">
            <a:extLst>
              <a:ext uri="{FF2B5EF4-FFF2-40B4-BE49-F238E27FC236}">
                <a16:creationId xmlns:a16="http://schemas.microsoft.com/office/drawing/2014/main" id="{D2D1A5CF-E948-8307-666B-7D9F1633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205" y="1339109"/>
            <a:ext cx="6629638" cy="48585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60519F-9FB1-DCD1-3EE4-1E2370A498FF}"/>
              </a:ext>
            </a:extLst>
          </p:cNvPr>
          <p:cNvSpPr txBox="1">
            <a:spLocks/>
          </p:cNvSpPr>
          <p:nvPr/>
        </p:nvSpPr>
        <p:spPr>
          <a:xfrm>
            <a:off x="698498" y="1319358"/>
            <a:ext cx="1944493" cy="31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sz="1800"/>
              <a:t>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6232968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B1E5-EF5E-AF02-7E9E-6BD0564C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GB"/>
              <a:t>Surface water areas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BF0993-79CB-9286-08C9-9FCE2C86F004}"/>
              </a:ext>
            </a:extLst>
          </p:cNvPr>
          <p:cNvSpPr txBox="1">
            <a:spLocks/>
          </p:cNvSpPr>
          <p:nvPr/>
        </p:nvSpPr>
        <p:spPr>
          <a:xfrm>
            <a:off x="698499" y="1319358"/>
            <a:ext cx="1742042" cy="31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sz="1800"/>
              <a:t>Current System</a:t>
            </a:r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B66B4953-8BBD-0CD3-635F-E4C3EAE8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66" y="1238271"/>
            <a:ext cx="4858405" cy="54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03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B1E5-EF5E-AF02-7E9E-6BD0564C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GB"/>
              <a:t>Surface water areas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BF0993-79CB-9286-08C9-9FCE2C86F004}"/>
              </a:ext>
            </a:extLst>
          </p:cNvPr>
          <p:cNvSpPr txBox="1">
            <a:spLocks/>
          </p:cNvSpPr>
          <p:nvPr/>
        </p:nvSpPr>
        <p:spPr>
          <a:xfrm>
            <a:off x="698498" y="1319358"/>
            <a:ext cx="2069753" cy="31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sz="1800"/>
              <a:t>Proposed new area</a:t>
            </a:r>
          </a:p>
          <a:p>
            <a:endParaRPr lang="en-US" sz="1800"/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B66B4953-8BBD-0CD3-635F-E4C3EAE8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28" y="1224851"/>
            <a:ext cx="4858405" cy="543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89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B1E5-EF5E-AF02-7E9E-6BD0564C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GB"/>
              <a:t>Hydraulic System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BF0993-79CB-9286-08C9-9FCE2C86F004}"/>
              </a:ext>
            </a:extLst>
          </p:cNvPr>
          <p:cNvSpPr txBox="1">
            <a:spLocks/>
          </p:cNvSpPr>
          <p:nvPr/>
        </p:nvSpPr>
        <p:spPr>
          <a:xfrm>
            <a:off x="698499" y="1319358"/>
            <a:ext cx="1742042" cy="31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US" sz="1800"/>
              <a:t>Current System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C0DF42B-7A14-4916-2AA4-C5AA82EAA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85" b="-132"/>
          <a:stretch/>
        </p:blipFill>
        <p:spPr>
          <a:xfrm>
            <a:off x="4376692" y="2908"/>
            <a:ext cx="6797760" cy="67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87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537F33F-3839-8B44-AD49-D95CD72F9DFA}" vid="{A8BF4048-0FE2-714D-B48F-5A9977B08C8D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45FA38EFD6D645960FBC0DDB903B21" ma:contentTypeVersion="10" ma:contentTypeDescription="Een nieuw document maken." ma:contentTypeScope="" ma:versionID="7b68279436268cec97691c2ce0715cf4">
  <xsd:schema xmlns:xsd="http://www.w3.org/2001/XMLSchema" xmlns:xs="http://www.w3.org/2001/XMLSchema" xmlns:p="http://schemas.microsoft.com/office/2006/metadata/properties" xmlns:ns3="cd5db80a-28fe-45ff-85db-1519f069e397" xmlns:ns4="e015ac9b-3df2-44de-9ba6-1f54a1c2d7fa" targetNamespace="http://schemas.microsoft.com/office/2006/metadata/properties" ma:root="true" ma:fieldsID="d8b08fea6739f1ab7a9a10d6ead237e6" ns3:_="" ns4:_="">
    <xsd:import namespace="cd5db80a-28fe-45ff-85db-1519f069e397"/>
    <xsd:import namespace="e015ac9b-3df2-44de-9ba6-1f54a1c2d7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db80a-28fe-45ff-85db-1519f069e3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15ac9b-3df2-44de-9ba6-1f54a1c2d7f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015ac9b-3df2-44de-9ba6-1f54a1c2d7fa">
      <UserInfo>
        <DisplayName>Jakob Napiontek</DisplayName>
        <AccountId>2337</AccountId>
        <AccountType/>
      </UserInfo>
      <UserInfo>
        <DisplayName>Tom van Petersen</DisplayName>
        <AccountId>2338</AccountId>
        <AccountType/>
      </UserInfo>
      <UserInfo>
        <DisplayName>Maurits van der Wijk</DisplayName>
        <AccountId>2339</AccountId>
        <AccountType/>
      </UserInfo>
      <UserInfo>
        <DisplayName>Aina Cabrero Sinol</DisplayName>
        <AccountId>2340</AccountId>
        <AccountType/>
      </UserInfo>
      <UserInfo>
        <DisplayName>Janne Hargens</DisplayName>
        <AccountId>7539</AccountId>
        <AccountType/>
      </UserInfo>
    </SharedWithUsers>
    <_activity xmlns="cd5db80a-28fe-45ff-85db-1519f069e397" xsi:nil="true"/>
  </documentManagement>
</p:properties>
</file>

<file path=customXml/itemProps1.xml><?xml version="1.0" encoding="utf-8"?>
<ds:datastoreItem xmlns:ds="http://schemas.openxmlformats.org/officeDocument/2006/customXml" ds:itemID="{821D5303-CED0-44CB-A9D3-D349A614F1C8}">
  <ds:schemaRefs>
    <ds:schemaRef ds:uri="cd5db80a-28fe-45ff-85db-1519f069e397"/>
    <ds:schemaRef ds:uri="e015ac9b-3df2-44de-9ba6-1f54a1c2d7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7E56878-FF92-4009-ACD7-316E49AF9A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0FA753-BE94-4D70-8659-8E115CC0BC99}">
  <ds:schemaRefs>
    <ds:schemaRef ds:uri="cd5db80a-28fe-45ff-85db-1519f069e397"/>
    <ds:schemaRef ds:uri="e015ac9b-3df2-44de-9ba6-1f54a1c2d7f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TU Delft</vt:lpstr>
      <vt:lpstr>PowerPoint Presentation</vt:lpstr>
      <vt:lpstr>Main Goal</vt:lpstr>
      <vt:lpstr>Water decree level</vt:lpstr>
      <vt:lpstr>Water decree level</vt:lpstr>
      <vt:lpstr>Water decree level</vt:lpstr>
      <vt:lpstr>Water decree level</vt:lpstr>
      <vt:lpstr>Surface water areas</vt:lpstr>
      <vt:lpstr>Surface water areas</vt:lpstr>
      <vt:lpstr>Hydraulic System</vt:lpstr>
      <vt:lpstr>Hydraulic System</vt:lpstr>
      <vt:lpstr>Stakeholders</vt:lpstr>
      <vt:lpstr> Strategies to develop solution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revision>3</cp:revision>
  <dcterms:created xsi:type="dcterms:W3CDTF">2022-12-05T10:58:58Z</dcterms:created>
  <dcterms:modified xsi:type="dcterms:W3CDTF">2023-06-20T09:58:03Z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0x010100F145FA38EFD6D645960FBC0DDB903B21</vt:lpwstr>
  </property>
</Properties>
</file>